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D4B05-3C59-43EC-8456-2F61080E4A73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FF03C-2320-4B38-932C-A3A5C736E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603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FF03C-2320-4B38-932C-A3A5C736EB5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965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rgbClr val="92D050"/>
          </a:fgClr>
          <a:bgClr>
            <a:srgbClr val="92D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568952" cy="6336704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УРОК</a:t>
            </a:r>
          </a:p>
          <a:p>
            <a:r>
              <a:rPr lang="ru-RU" dirty="0" smtClean="0"/>
              <a:t>ЛИТЕРАТУРНОГО ЧТЕНИЯ</a:t>
            </a:r>
          </a:p>
          <a:p>
            <a:r>
              <a:rPr lang="ru-RU" dirty="0" smtClean="0"/>
              <a:t>1 КЛАСС</a:t>
            </a:r>
          </a:p>
          <a:p>
            <a:r>
              <a:rPr lang="ru-RU" dirty="0" smtClean="0"/>
              <a:t>УМК «ШКОЛА РОССИИ»</a:t>
            </a:r>
          </a:p>
          <a:p>
            <a:r>
              <a:rPr lang="ru-RU" dirty="0" smtClean="0"/>
              <a:t>ТЕМА УРОКА: </a:t>
            </a:r>
          </a:p>
          <a:p>
            <a:r>
              <a:rPr lang="ru-RU" dirty="0" smtClean="0"/>
              <a:t>Ю.ЕРМОЛАЕВ «ЛУЧШИЙ ДРУГ»</a:t>
            </a:r>
          </a:p>
          <a:p>
            <a:r>
              <a:rPr lang="ru-RU" dirty="0"/>
              <a:t> 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ea typeface="Calibri"/>
                <a:cs typeface="Times New Roman"/>
              </a:rPr>
              <a:t>Подготовила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ea typeface="Calibri"/>
                <a:cs typeface="Times New Roman"/>
              </a:rPr>
              <a:t>учитель начальных классов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ea typeface="Calibri"/>
                <a:cs typeface="Times New Roman"/>
              </a:rPr>
              <a:t>МБОУ «Голубинская СОШ»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ea typeface="Calibri"/>
                <a:cs typeface="Times New Roman"/>
              </a:rPr>
              <a:t>Новооскольского района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ea typeface="Calibri"/>
                <a:cs typeface="Times New Roman"/>
              </a:rPr>
              <a:t>Ковалева Людмила Алексеевна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200" dirty="0">
                <a:ea typeface="Calibri"/>
                <a:cs typeface="Times New Roman"/>
              </a:rPr>
              <a:t> 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endParaRPr lang="ru-RU" sz="2400" dirty="0"/>
          </a:p>
          <a:p>
            <a:pPr algn="r"/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373016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548681"/>
            <a:ext cx="7992888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Цель </a:t>
            </a:r>
            <a:r>
              <a:rPr lang="ru-RU" sz="3600" b="1" dirty="0" smtClean="0"/>
              <a:t>урока</a:t>
            </a:r>
          </a:p>
          <a:p>
            <a:pPr algn="ctr"/>
            <a:endParaRPr lang="ru-RU" sz="2800" b="1" dirty="0"/>
          </a:p>
          <a:p>
            <a:pPr algn="ctr"/>
            <a:endParaRPr lang="ru-RU" sz="2800" dirty="0"/>
          </a:p>
          <a:p>
            <a:pPr algn="just"/>
            <a:r>
              <a:rPr lang="ru-RU" sz="2800" dirty="0" smtClean="0"/>
              <a:t>      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Содействовать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осознанию учащимися ценности изучаемого раздела и прогнозировать результаты изучаемого материала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2800" dirty="0" smtClean="0"/>
          </a:p>
          <a:p>
            <a:pPr algn="just"/>
            <a:endParaRPr lang="ru-RU" sz="2800" dirty="0"/>
          </a:p>
          <a:p>
            <a:pPr algn="just"/>
            <a:endParaRPr lang="ru-RU" sz="2800" dirty="0" smtClean="0"/>
          </a:p>
          <a:p>
            <a:pPr algn="just"/>
            <a:endParaRPr lang="ru-RU" sz="2800" dirty="0"/>
          </a:p>
          <a:p>
            <a:pPr algn="just"/>
            <a:endParaRPr lang="ru-RU" sz="2800" dirty="0" smtClean="0"/>
          </a:p>
          <a:p>
            <a:pPr algn="just"/>
            <a:endParaRPr lang="ru-RU" sz="2800" dirty="0"/>
          </a:p>
          <a:p>
            <a:pPr algn="just"/>
            <a:endParaRPr lang="ru-RU" sz="2800" dirty="0" smtClean="0"/>
          </a:p>
          <a:p>
            <a:pPr algn="just"/>
            <a:endParaRPr lang="ru-RU" sz="2800" dirty="0"/>
          </a:p>
          <a:p>
            <a:pPr algn="just"/>
            <a:r>
              <a:rPr lang="ru-RU" b="1" dirty="0"/>
              <a:t> 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3429000"/>
            <a:ext cx="3816424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07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65109"/>
            <a:ext cx="813690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Задачи </a:t>
            </a:r>
            <a:r>
              <a:rPr lang="ru-RU" sz="3600" b="1" dirty="0" smtClean="0"/>
              <a:t>урока</a:t>
            </a:r>
          </a:p>
          <a:p>
            <a:pPr algn="ctr"/>
            <a:endParaRPr lang="ru-RU" sz="3600" dirty="0"/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Познакомить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новыми литературными произведениями; учить понимать характер героев произведения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Способствовать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развитию воображения, памяти, мышления; обогащать словарный запас, развивать устную речь учащихся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Воспитывать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чуткость, уважение по отношению к своим друзьям.</a:t>
            </a:r>
          </a:p>
          <a:p>
            <a:pPr algn="just"/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140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43828" y="260648"/>
            <a:ext cx="68407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Юрий Иванович Ермолаев</a:t>
            </a:r>
            <a:endParaRPr lang="ru-RU" sz="4000" dirty="0"/>
          </a:p>
        </p:txBody>
      </p:sp>
      <p:pic>
        <p:nvPicPr>
          <p:cNvPr id="2050" name="Picture 2" descr="C:\Users\Admin\Desktop\1327833661_x_88b656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3888432" cy="511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99580" y="1417681"/>
            <a:ext cx="43924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       Детский писатель, драматург, актер. Писал для детей рассказы, повести, сказки. </a:t>
            </a:r>
          </a:p>
          <a:p>
            <a:pPr algn="just"/>
            <a:r>
              <a:rPr lang="ru-RU" sz="2800" dirty="0" smtClean="0"/>
              <a:t>      Писателя полюбили дети за его умение по – доброму посмеяться над своим героем.</a:t>
            </a:r>
          </a:p>
          <a:p>
            <a:pPr algn="just"/>
            <a:r>
              <a:rPr lang="ru-RU" sz="2800" dirty="0"/>
              <a:t> </a:t>
            </a:r>
            <a:r>
              <a:rPr lang="ru-RU" sz="2800" dirty="0" smtClean="0"/>
              <a:t>     В его произведениях много важного и поучительного.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52222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92696"/>
            <a:ext cx="78488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Произведения </a:t>
            </a:r>
          </a:p>
          <a:p>
            <a:pPr algn="ctr"/>
            <a:r>
              <a:rPr lang="ru-RU" sz="4000" b="1" dirty="0" smtClean="0"/>
              <a:t>Юрия Ивановича Ермолаева</a:t>
            </a:r>
            <a:r>
              <a:rPr lang="ru-RU" sz="4000" b="1" dirty="0"/>
              <a:t>.</a:t>
            </a:r>
            <a:endParaRPr lang="ru-RU" sz="4000" dirty="0"/>
          </a:p>
        </p:txBody>
      </p:sp>
      <p:pic>
        <p:nvPicPr>
          <p:cNvPr id="3074" name="Picture 2" descr="C:\Users\Admin\Desktop\1327837777_ermolaev-pozdra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64904"/>
            <a:ext cx="3384375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min\Desktop\a7ce8a1fe9c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276872"/>
            <a:ext cx="2952327" cy="3944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dmin\Desktop\87308046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697" y="2740868"/>
            <a:ext cx="2943225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38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332656"/>
            <a:ext cx="705678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Юрий Иванович </a:t>
            </a:r>
            <a:r>
              <a:rPr lang="ru-RU" sz="4000" b="1" dirty="0" smtClean="0"/>
              <a:t>Ермолаев</a:t>
            </a:r>
          </a:p>
          <a:p>
            <a:pPr algn="ctr"/>
            <a:endParaRPr lang="ru-RU" sz="4000" b="1" dirty="0" smtClean="0"/>
          </a:p>
          <a:p>
            <a:pPr algn="ctr"/>
            <a:endParaRPr lang="ru-RU" sz="4000" b="1" dirty="0"/>
          </a:p>
          <a:p>
            <a:pPr algn="ctr"/>
            <a:endParaRPr lang="ru-RU" sz="4800" b="1" dirty="0" smtClean="0"/>
          </a:p>
          <a:p>
            <a:pPr algn="ctr"/>
            <a:r>
              <a:rPr lang="ru-RU" sz="4800" b="1" dirty="0" smtClean="0"/>
              <a:t>«Лучший друг»</a:t>
            </a:r>
          </a:p>
          <a:p>
            <a:pPr algn="ctr"/>
            <a:endParaRPr lang="ru-RU" sz="4800" b="1" dirty="0"/>
          </a:p>
          <a:p>
            <a:pPr algn="ctr"/>
            <a:endParaRPr lang="ru-RU" sz="4000" b="1" dirty="0"/>
          </a:p>
          <a:p>
            <a:pPr algn="ctr"/>
            <a:r>
              <a:rPr lang="ru-RU" sz="4000" b="1" dirty="0" smtClean="0"/>
              <a:t>рассказ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9778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</a:t>
            </a:r>
          </a:p>
          <a:p>
            <a:pPr algn="ctr"/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Расставьте </a:t>
            </a:r>
          </a:p>
          <a:p>
            <a:pPr algn="ctr"/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слова </a:t>
            </a:r>
            <a:r>
              <a:rPr lang="ru-RU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действия</a:t>
            </a:r>
          </a:p>
          <a:p>
            <a:pPr algn="ctr"/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последовательно.</a:t>
            </a:r>
            <a:endParaRPr lang="ru-RU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Смутился → рассердился → </a:t>
            </a:r>
          </a:p>
          <a:p>
            <a:pPr algn="just"/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увидел → побежал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оставил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3"/>
            <a:ext cx="3024336" cy="3062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4966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Проверь себя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Оставил  →  увидел  →</a:t>
            </a:r>
          </a:p>
          <a:p>
            <a:pPr marL="137160" indent="0" algn="ctr">
              <a:buNone/>
            </a:pP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рассердился → побежал</a:t>
            </a:r>
          </a:p>
          <a:p>
            <a:pPr marL="137160" indent="0" algn="ctr">
              <a:buNone/>
            </a:pP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 с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мутился</a:t>
            </a:r>
            <a:endParaRPr lang="ru-RU" sz="4000" dirty="0"/>
          </a:p>
          <a:p>
            <a:pPr marL="137160" indent="0" algn="just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>
              <a:buNone/>
            </a:pPr>
            <a:endParaRPr lang="ru-RU" dirty="0"/>
          </a:p>
          <a:p>
            <a:pPr marL="137160" indent="0" algn="just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just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just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2730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000" i="1" dirty="0" smtClean="0">
                <a:solidFill>
                  <a:schemeClr val="tx1"/>
                </a:solidFill>
                <a:latin typeface="+mn-lt"/>
              </a:rPr>
              <a:t>Чему учились сегодня на уроке?</a:t>
            </a:r>
            <a:endParaRPr lang="ru-RU" sz="40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01263"/>
            <a:ext cx="8229600" cy="4709160"/>
          </a:xfrm>
        </p:spPr>
        <p:txBody>
          <a:bodyPr>
            <a:normAutofit fontScale="77500" lnSpcReduction="20000"/>
          </a:bodyPr>
          <a:lstStyle/>
          <a:p>
            <a:pPr marL="137160" indent="0" algn="ctr">
              <a:lnSpc>
                <a:spcPct val="120000"/>
              </a:lnSpc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1.   Познакомились с</a:t>
            </a:r>
          </a:p>
          <a:p>
            <a:pPr marL="137160" indent="0" algn="ctr">
              <a:lnSpc>
                <a:spcPct val="120000"/>
              </a:lnSpc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новым 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разделом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137160" indent="0" algn="ctr">
              <a:lnSpc>
                <a:spcPct val="120000"/>
              </a:lnSpc>
              <a:buNone/>
            </a:pP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ctr"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2.Отвечали 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вопросы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137160" indent="0" algn="ctr">
              <a:buNone/>
            </a:pP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ctr"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3. 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Читали рассказ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137160" indent="0" algn="ctr">
              <a:buNone/>
            </a:pP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ctr"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4.Оценивали 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свою работу.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73" y="1484783"/>
            <a:ext cx="3161991" cy="494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5221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92D050"/>
      </a:hlink>
      <a:folHlink>
        <a:srgbClr val="B26B0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199</Words>
  <Application>Microsoft Office PowerPoint</Application>
  <PresentationFormat>Экран (4:3)</PresentationFormat>
  <Paragraphs>77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Проверь себя</vt:lpstr>
      <vt:lpstr>Чему учились сегодня на уроке?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Вероничка</dc:creator>
  <cp:lastModifiedBy>Admin</cp:lastModifiedBy>
  <cp:revision>14</cp:revision>
  <dcterms:created xsi:type="dcterms:W3CDTF">2013-06-02T09:03:02Z</dcterms:created>
  <dcterms:modified xsi:type="dcterms:W3CDTF">2013-06-02T11:34:10Z</dcterms:modified>
</cp:coreProperties>
</file>