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FD4B05-3C59-43EC-8456-2F61080E4A73}" type="datetimeFigureOut">
              <a:rPr lang="ru-RU" smtClean="0"/>
              <a:t>02.06.2013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79FF03C-2320-4B38-932C-A3A5C736EB5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716030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9FF03C-2320-4B38-932C-A3A5C736EB57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679659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02.06.2013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02.06.2013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02.06.2013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02.06.2013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02.06.2013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02.06.2013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02.06.2013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02.06.2013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02.06.2013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02.06.2013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02.06.2013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02.06.2013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smCheck">
          <a:fgClr>
            <a:srgbClr val="92D050"/>
          </a:fgClr>
          <a:bgClr>
            <a:srgbClr val="92D050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1520" y="188640"/>
            <a:ext cx="8568952" cy="6336704"/>
          </a:xfrm>
        </p:spPr>
        <p:txBody>
          <a:bodyPr>
            <a:normAutofit fontScale="92500" lnSpcReduction="10000"/>
          </a:bodyPr>
          <a:lstStyle/>
          <a:p>
            <a:endParaRPr lang="ru-RU" dirty="0" smtClean="0"/>
          </a:p>
          <a:p>
            <a:endParaRPr lang="ru-RU" dirty="0"/>
          </a:p>
          <a:p>
            <a:r>
              <a:rPr lang="ru-RU" dirty="0" smtClean="0"/>
              <a:t>УРОК</a:t>
            </a:r>
          </a:p>
          <a:p>
            <a:r>
              <a:rPr lang="ru-RU" dirty="0" smtClean="0"/>
              <a:t>ЛИТЕРАТУРНОГО ЧТЕНИЯ</a:t>
            </a:r>
          </a:p>
          <a:p>
            <a:r>
              <a:rPr lang="ru-RU" dirty="0" smtClean="0"/>
              <a:t>1 КЛАСС</a:t>
            </a:r>
          </a:p>
          <a:p>
            <a:r>
              <a:rPr lang="ru-RU" dirty="0" smtClean="0"/>
              <a:t>УМК «ШКОЛА РОССИИ»</a:t>
            </a:r>
          </a:p>
          <a:p>
            <a:r>
              <a:rPr lang="ru-RU" dirty="0" smtClean="0"/>
              <a:t>ТЕМА УРОКА: </a:t>
            </a:r>
          </a:p>
          <a:p>
            <a:r>
              <a:rPr lang="ru-RU" dirty="0" smtClean="0"/>
              <a:t>Ю.ЕРМОЛАЕВ «ЛУЧШИЙ ДРУГ»</a:t>
            </a:r>
          </a:p>
          <a:p>
            <a:r>
              <a:rPr lang="ru-RU" dirty="0"/>
              <a:t> </a:t>
            </a:r>
          </a:p>
          <a:p>
            <a:pPr algn="r">
              <a:lnSpc>
                <a:spcPct val="115000"/>
              </a:lnSpc>
              <a:spcAft>
                <a:spcPts val="0"/>
              </a:spcAft>
            </a:pPr>
            <a:r>
              <a:rPr lang="ru-RU" sz="2200" dirty="0">
                <a:ea typeface="Calibri"/>
                <a:cs typeface="Times New Roman"/>
              </a:rPr>
              <a:t>Подготовила</a:t>
            </a:r>
            <a:endParaRPr lang="ru-RU" sz="2200" dirty="0">
              <a:latin typeface="Calibri"/>
              <a:ea typeface="Calibri"/>
              <a:cs typeface="Times New Roman"/>
            </a:endParaRPr>
          </a:p>
          <a:p>
            <a:pPr algn="r">
              <a:lnSpc>
                <a:spcPct val="115000"/>
              </a:lnSpc>
              <a:spcAft>
                <a:spcPts val="0"/>
              </a:spcAft>
            </a:pPr>
            <a:r>
              <a:rPr lang="ru-RU" sz="2200" dirty="0">
                <a:ea typeface="Calibri"/>
                <a:cs typeface="Times New Roman"/>
              </a:rPr>
              <a:t>учитель начальных классов</a:t>
            </a:r>
            <a:endParaRPr lang="ru-RU" sz="2200" dirty="0">
              <a:latin typeface="Calibri"/>
              <a:ea typeface="Calibri"/>
              <a:cs typeface="Times New Roman"/>
            </a:endParaRPr>
          </a:p>
          <a:p>
            <a:pPr algn="r">
              <a:lnSpc>
                <a:spcPct val="115000"/>
              </a:lnSpc>
              <a:spcAft>
                <a:spcPts val="0"/>
              </a:spcAft>
            </a:pPr>
            <a:r>
              <a:rPr lang="ru-RU" sz="2200" dirty="0">
                <a:ea typeface="Calibri"/>
                <a:cs typeface="Times New Roman"/>
              </a:rPr>
              <a:t>МБОУ «Голубинская СОШ»</a:t>
            </a:r>
            <a:endParaRPr lang="ru-RU" sz="2200" dirty="0">
              <a:latin typeface="Calibri"/>
              <a:ea typeface="Calibri"/>
              <a:cs typeface="Times New Roman"/>
            </a:endParaRPr>
          </a:p>
          <a:p>
            <a:pPr algn="r">
              <a:lnSpc>
                <a:spcPct val="115000"/>
              </a:lnSpc>
              <a:spcAft>
                <a:spcPts val="0"/>
              </a:spcAft>
            </a:pPr>
            <a:r>
              <a:rPr lang="ru-RU" sz="2200" dirty="0">
                <a:ea typeface="Calibri"/>
                <a:cs typeface="Times New Roman"/>
              </a:rPr>
              <a:t>Новооскольского района</a:t>
            </a:r>
            <a:endParaRPr lang="ru-RU" sz="2200" dirty="0">
              <a:latin typeface="Calibri"/>
              <a:ea typeface="Calibri"/>
              <a:cs typeface="Times New Roman"/>
            </a:endParaRPr>
          </a:p>
          <a:p>
            <a:pPr algn="r">
              <a:lnSpc>
                <a:spcPct val="115000"/>
              </a:lnSpc>
              <a:spcAft>
                <a:spcPts val="0"/>
              </a:spcAft>
            </a:pPr>
            <a:r>
              <a:rPr lang="ru-RU" sz="2200" dirty="0">
                <a:ea typeface="Calibri"/>
                <a:cs typeface="Times New Roman"/>
              </a:rPr>
              <a:t>Ковалева Людмила Алексеевна</a:t>
            </a:r>
            <a:endParaRPr lang="ru-RU" sz="2200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</a:pPr>
            <a:r>
              <a:rPr lang="ru-RU" sz="2200" dirty="0">
                <a:ea typeface="Calibri"/>
                <a:cs typeface="Times New Roman"/>
              </a:rPr>
              <a:t> </a:t>
            </a:r>
            <a:endParaRPr lang="ru-RU" sz="2200" dirty="0">
              <a:latin typeface="Calibri"/>
              <a:ea typeface="Calibri"/>
              <a:cs typeface="Times New Roman"/>
            </a:endParaRPr>
          </a:p>
          <a:p>
            <a:endParaRPr lang="ru-RU" sz="2400" dirty="0"/>
          </a:p>
          <a:p>
            <a:pPr algn="r"/>
            <a:endParaRPr lang="ru-RU" sz="2400" dirty="0" smtClean="0"/>
          </a:p>
        </p:txBody>
      </p:sp>
    </p:spTree>
    <p:extLst>
      <p:ext uri="{BB962C8B-B14F-4D97-AF65-F5344CB8AC3E}">
        <p14:creationId xmlns:p14="http://schemas.microsoft.com/office/powerpoint/2010/main" val="13730166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755576" y="548681"/>
            <a:ext cx="7992888" cy="69557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dirty="0"/>
              <a:t>Цель </a:t>
            </a:r>
            <a:r>
              <a:rPr lang="ru-RU" sz="3600" b="1" dirty="0" smtClean="0"/>
              <a:t>урока</a:t>
            </a:r>
          </a:p>
          <a:p>
            <a:pPr algn="ctr"/>
            <a:endParaRPr lang="ru-RU" sz="2800" b="1" dirty="0"/>
          </a:p>
          <a:p>
            <a:pPr algn="ctr"/>
            <a:endParaRPr lang="ru-RU" sz="2800" dirty="0"/>
          </a:p>
          <a:p>
            <a:pPr algn="just"/>
            <a:r>
              <a:rPr lang="ru-RU" sz="2800" dirty="0" smtClean="0"/>
              <a:t>       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Содействовать </a:t>
            </a:r>
            <a:r>
              <a:rPr lang="ru-RU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осознанию учащимися ценности изучаемого раздела и прогнозировать результаты изучаемого материала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pPr algn="just"/>
            <a:endParaRPr lang="ru-RU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endParaRPr lang="ru-RU" sz="2800" dirty="0" smtClean="0"/>
          </a:p>
          <a:p>
            <a:pPr algn="just"/>
            <a:endParaRPr lang="ru-RU" sz="2800" dirty="0"/>
          </a:p>
          <a:p>
            <a:pPr algn="just"/>
            <a:endParaRPr lang="ru-RU" sz="2800" dirty="0" smtClean="0"/>
          </a:p>
          <a:p>
            <a:pPr algn="just"/>
            <a:endParaRPr lang="ru-RU" sz="2800" dirty="0"/>
          </a:p>
          <a:p>
            <a:pPr algn="just"/>
            <a:endParaRPr lang="ru-RU" sz="2800" dirty="0" smtClean="0"/>
          </a:p>
          <a:p>
            <a:pPr algn="just"/>
            <a:endParaRPr lang="ru-RU" sz="2800" dirty="0"/>
          </a:p>
          <a:p>
            <a:pPr algn="just"/>
            <a:endParaRPr lang="ru-RU" sz="2800" dirty="0" smtClean="0"/>
          </a:p>
          <a:p>
            <a:pPr algn="just"/>
            <a:endParaRPr lang="ru-RU" sz="2800" dirty="0"/>
          </a:p>
          <a:p>
            <a:pPr algn="just"/>
            <a:r>
              <a:rPr lang="ru-RU" b="1" dirty="0"/>
              <a:t> </a:t>
            </a:r>
            <a:endParaRPr lang="ru-RU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9793" y="3429000"/>
            <a:ext cx="3816424" cy="2952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150784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611560" y="465109"/>
            <a:ext cx="8136904" cy="59400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dirty="0"/>
              <a:t>Задачи </a:t>
            </a:r>
            <a:r>
              <a:rPr lang="ru-RU" sz="3600" b="1" dirty="0" smtClean="0"/>
              <a:t>урока</a:t>
            </a:r>
          </a:p>
          <a:p>
            <a:pPr algn="ctr"/>
            <a:endParaRPr lang="ru-RU" sz="3600" dirty="0"/>
          </a:p>
          <a:p>
            <a:pPr marL="514350" indent="-514350" algn="just">
              <a:buFont typeface="+mj-lt"/>
              <a:buAutoNum type="arabicPeriod"/>
            </a:pP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Познакомить </a:t>
            </a:r>
            <a:r>
              <a:rPr lang="ru-RU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 новыми литературными произведениями; учить понимать характер героев произведения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pPr marL="514350" indent="-514350">
              <a:buFont typeface="+mj-lt"/>
              <a:buAutoNum type="arabicPeriod"/>
            </a:pPr>
            <a:endParaRPr lang="ru-RU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 algn="just">
              <a:buFont typeface="+mj-lt"/>
              <a:buAutoNum type="arabicPeriod"/>
            </a:pP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Способствовать </a:t>
            </a:r>
            <a:r>
              <a:rPr lang="ru-RU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развитию воображения, памяти, мышления; обогащать словарный запас, развивать устную речь учащихся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pPr marL="514350" indent="-514350" algn="just">
              <a:buFont typeface="+mj-lt"/>
              <a:buAutoNum type="arabicPeriod"/>
            </a:pPr>
            <a:endParaRPr lang="ru-RU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 algn="just">
              <a:buFont typeface="+mj-lt"/>
              <a:buAutoNum type="arabicPeriod"/>
            </a:pP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Воспитывать </a:t>
            </a:r>
            <a:r>
              <a:rPr lang="ru-RU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чуткость, уважение по отношению к своим друзьям.</a:t>
            </a:r>
          </a:p>
          <a:p>
            <a:pPr algn="just"/>
            <a:endParaRPr lang="ru-RU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4414071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343828" y="260648"/>
            <a:ext cx="684076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4000" b="1" dirty="0" smtClean="0"/>
              <a:t>Юрий Иванович Ермолаев</a:t>
            </a:r>
            <a:endParaRPr lang="ru-RU" sz="4000" dirty="0"/>
          </a:p>
        </p:txBody>
      </p:sp>
      <p:pic>
        <p:nvPicPr>
          <p:cNvPr id="2050" name="Picture 2" descr="C:\Users\Admin\Desktop\1327833661_x_88b6568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412776"/>
            <a:ext cx="3888432" cy="51125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4299580" y="1417681"/>
            <a:ext cx="4392488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800" dirty="0" smtClean="0"/>
              <a:t>       Детский писатель, драматург, актер. Писал для детей рассказы, повести, сказки. </a:t>
            </a:r>
          </a:p>
          <a:p>
            <a:pPr algn="just"/>
            <a:r>
              <a:rPr lang="ru-RU" sz="2800" dirty="0" smtClean="0"/>
              <a:t>      Писателя полюбили дети за его умение по – доброму посмеяться над своим героем.</a:t>
            </a:r>
          </a:p>
          <a:p>
            <a:pPr algn="just"/>
            <a:r>
              <a:rPr lang="ru-RU" sz="2800" dirty="0"/>
              <a:t> </a:t>
            </a:r>
            <a:r>
              <a:rPr lang="ru-RU" sz="2800" dirty="0" smtClean="0"/>
              <a:t>     В его произведениях много важного и поучительного.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40522223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683568" y="692696"/>
            <a:ext cx="7848872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dirty="0" smtClean="0"/>
              <a:t>Произведения </a:t>
            </a:r>
          </a:p>
          <a:p>
            <a:pPr algn="ctr"/>
            <a:r>
              <a:rPr lang="ru-RU" sz="4000" b="1" dirty="0" smtClean="0"/>
              <a:t>Юрия Ивановича Ермолаева</a:t>
            </a:r>
            <a:r>
              <a:rPr lang="ru-RU" sz="4000" b="1" dirty="0"/>
              <a:t>.</a:t>
            </a:r>
            <a:endParaRPr lang="ru-RU" sz="4000" dirty="0"/>
          </a:p>
        </p:txBody>
      </p:sp>
      <p:pic>
        <p:nvPicPr>
          <p:cNvPr id="3074" name="Picture 2" descr="C:\Users\Admin\Desktop\1327837777_ermolaev-pozdrav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2564904"/>
            <a:ext cx="3384375" cy="41764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5" name="Picture 3" descr="C:\Users\Admin\Desktop\a7ce8a1fe9cf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5856" y="2276872"/>
            <a:ext cx="2952327" cy="39447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C:\Users\Admin\Desktop\873080463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07697" y="2740868"/>
            <a:ext cx="2943225" cy="4000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643815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259632" y="332656"/>
            <a:ext cx="7056784" cy="53860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dirty="0"/>
              <a:t>Юрий Иванович </a:t>
            </a:r>
            <a:r>
              <a:rPr lang="ru-RU" sz="4000" b="1" dirty="0" smtClean="0"/>
              <a:t>Ермолаев</a:t>
            </a:r>
          </a:p>
          <a:p>
            <a:pPr algn="ctr"/>
            <a:endParaRPr lang="ru-RU" sz="4000" b="1" dirty="0" smtClean="0"/>
          </a:p>
          <a:p>
            <a:pPr algn="ctr"/>
            <a:endParaRPr lang="ru-RU" sz="4000" b="1" dirty="0"/>
          </a:p>
          <a:p>
            <a:pPr algn="ctr"/>
            <a:endParaRPr lang="ru-RU" sz="4800" b="1" dirty="0" smtClean="0"/>
          </a:p>
          <a:p>
            <a:pPr algn="ctr"/>
            <a:r>
              <a:rPr lang="ru-RU" sz="4800" b="1" dirty="0" smtClean="0"/>
              <a:t>«Лучший друг»</a:t>
            </a:r>
          </a:p>
          <a:p>
            <a:pPr algn="ctr"/>
            <a:endParaRPr lang="ru-RU" sz="4800" b="1" dirty="0"/>
          </a:p>
          <a:p>
            <a:pPr algn="ctr"/>
            <a:endParaRPr lang="ru-RU" sz="4000" b="1" dirty="0"/>
          </a:p>
          <a:p>
            <a:pPr algn="ctr"/>
            <a:r>
              <a:rPr lang="ru-RU" sz="4000" b="1" dirty="0" smtClean="0"/>
              <a:t>рассказ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23977815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23528" y="404664"/>
            <a:ext cx="8568952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    </a:t>
            </a:r>
          </a:p>
          <a:p>
            <a:pPr algn="ctr"/>
            <a:r>
              <a:rPr lang="ru-RU" sz="4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4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</a:t>
            </a:r>
            <a:r>
              <a:rPr lang="ru-RU" sz="4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Расставьте </a:t>
            </a:r>
          </a:p>
          <a:p>
            <a:pPr algn="ctr"/>
            <a:r>
              <a:rPr lang="ru-RU" sz="4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    слова </a:t>
            </a:r>
            <a:r>
              <a:rPr lang="ru-RU" sz="4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– </a:t>
            </a:r>
            <a:r>
              <a:rPr lang="ru-RU" sz="4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действия</a:t>
            </a:r>
          </a:p>
          <a:p>
            <a:pPr algn="ctr"/>
            <a:r>
              <a:rPr lang="ru-RU" sz="4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    последовательно.</a:t>
            </a:r>
            <a:endParaRPr lang="ru-RU" sz="4400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ru-RU" sz="4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r>
              <a:rPr lang="ru-RU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Смутился → рассердился → </a:t>
            </a:r>
          </a:p>
          <a:p>
            <a:pPr algn="just"/>
            <a:endParaRPr lang="ru-RU" sz="4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r>
              <a:rPr lang="ru-RU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увидел → побежал </a:t>
            </a:r>
            <a:r>
              <a:rPr lang="ru-RU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→ </a:t>
            </a:r>
            <a:r>
              <a:rPr lang="ru-RU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оставил</a:t>
            </a:r>
            <a:endParaRPr lang="ru-RU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endParaRPr lang="ru-RU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404663"/>
            <a:ext cx="3024336" cy="30623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949666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i="1" dirty="0" smtClean="0">
                <a:solidFill>
                  <a:schemeClr val="tx1"/>
                </a:solidFill>
              </a:rPr>
              <a:t>Проверь себя</a:t>
            </a:r>
            <a:endParaRPr lang="ru-RU" i="1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37160" indent="0" algn="ctr">
              <a:buNone/>
            </a:pPr>
            <a:r>
              <a:rPr lang="ru-RU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Оставил  →  увидел  →</a:t>
            </a:r>
          </a:p>
          <a:p>
            <a:pPr marL="137160" indent="0" algn="ctr">
              <a:buNone/>
            </a:pPr>
            <a:endParaRPr lang="ru-RU" sz="4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137160" indent="0" algn="ctr">
              <a:buNone/>
            </a:pPr>
            <a:r>
              <a:rPr lang="ru-RU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рассердился → побежал</a:t>
            </a:r>
          </a:p>
          <a:p>
            <a:pPr marL="137160" indent="0" algn="ctr">
              <a:buNone/>
            </a:pPr>
            <a:endParaRPr lang="ru-RU" sz="4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137160" indent="0" algn="ctr">
              <a:buNone/>
            </a:pPr>
            <a:r>
              <a:rPr lang="ru-RU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→ с</a:t>
            </a:r>
            <a:r>
              <a:rPr lang="ru-RU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мутился</a:t>
            </a:r>
            <a:endParaRPr lang="ru-RU" sz="4000" dirty="0"/>
          </a:p>
          <a:p>
            <a:pPr marL="137160" indent="0" algn="just">
              <a:buNone/>
            </a:pP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137160" indent="0">
              <a:buNone/>
            </a:pPr>
            <a:endParaRPr lang="ru-RU" dirty="0"/>
          </a:p>
          <a:p>
            <a:pPr marL="137160" indent="0" algn="just">
              <a:buNone/>
            </a:pP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137160" indent="0" algn="just">
              <a:buNone/>
            </a:pP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137160" indent="0" algn="just">
              <a:buNone/>
            </a:pP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6527303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ru-RU" sz="4000" i="1" dirty="0" smtClean="0">
                <a:solidFill>
                  <a:schemeClr val="tx1"/>
                </a:solidFill>
                <a:latin typeface="+mn-lt"/>
              </a:rPr>
              <a:t>Чему учились сегодня на уроке?</a:t>
            </a:r>
            <a:endParaRPr lang="ru-RU" sz="4000" i="1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601263"/>
            <a:ext cx="8229600" cy="4709160"/>
          </a:xfrm>
        </p:spPr>
        <p:txBody>
          <a:bodyPr>
            <a:normAutofit fontScale="77500" lnSpcReduction="20000"/>
          </a:bodyPr>
          <a:lstStyle/>
          <a:p>
            <a:pPr marL="137160" indent="0" algn="ctr">
              <a:lnSpc>
                <a:spcPct val="120000"/>
              </a:lnSpc>
              <a:buNone/>
            </a:pPr>
            <a:r>
              <a:rPr lang="ru-RU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1.   Познакомились с</a:t>
            </a:r>
          </a:p>
          <a:p>
            <a:pPr marL="137160" indent="0" algn="ctr">
              <a:lnSpc>
                <a:spcPct val="120000"/>
              </a:lnSpc>
              <a:buNone/>
            </a:pPr>
            <a:r>
              <a:rPr lang="ru-RU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новым </a:t>
            </a:r>
            <a:r>
              <a:rPr lang="ru-RU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разделом</a:t>
            </a:r>
            <a:r>
              <a:rPr lang="ru-RU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pPr marL="137160" indent="0" algn="ctr">
              <a:lnSpc>
                <a:spcPct val="120000"/>
              </a:lnSpc>
              <a:buNone/>
            </a:pPr>
            <a:endParaRPr lang="ru-RU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137160" indent="0" algn="ctr">
              <a:buNone/>
            </a:pPr>
            <a:r>
              <a:rPr lang="ru-RU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      2.Отвечали </a:t>
            </a:r>
            <a:r>
              <a:rPr lang="ru-RU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 вопросы</a:t>
            </a:r>
            <a:r>
              <a:rPr lang="ru-RU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pPr marL="137160" indent="0" algn="ctr">
              <a:buNone/>
            </a:pPr>
            <a:endParaRPr lang="ru-RU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137160" indent="0" algn="ctr">
              <a:buNone/>
            </a:pPr>
            <a:r>
              <a:rPr lang="ru-RU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3. </a:t>
            </a:r>
            <a:r>
              <a:rPr lang="ru-RU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Читали рассказ</a:t>
            </a:r>
            <a:r>
              <a:rPr lang="ru-RU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pPr marL="137160" indent="0" algn="ctr">
              <a:buNone/>
            </a:pPr>
            <a:endParaRPr lang="ru-RU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137160" indent="0" algn="ctr">
              <a:buNone/>
            </a:pPr>
            <a:r>
              <a:rPr lang="ru-RU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      4.Оценивали </a:t>
            </a:r>
            <a:r>
              <a:rPr lang="ru-RU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свою работу.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873" y="1484783"/>
            <a:ext cx="3161991" cy="49421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5522111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Другая 1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92D050"/>
      </a:hlink>
      <a:folHlink>
        <a:srgbClr val="B26B02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137</TotalTime>
  <Words>199</Words>
  <Application>Microsoft Office PowerPoint</Application>
  <PresentationFormat>Экран (4:3)</PresentationFormat>
  <Paragraphs>77</Paragraphs>
  <Slides>9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Апекс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Проверь себя</vt:lpstr>
      <vt:lpstr>Чему учились сегодня на уроке?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Вероничка</dc:creator>
  <cp:lastModifiedBy>Admin</cp:lastModifiedBy>
  <cp:revision>14</cp:revision>
  <dcterms:created xsi:type="dcterms:W3CDTF">2013-06-02T09:03:02Z</dcterms:created>
  <dcterms:modified xsi:type="dcterms:W3CDTF">2013-06-02T11:34:10Z</dcterms:modified>
</cp:coreProperties>
</file>